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6"/>
  </p:notesMasterIdLst>
  <p:handoutMasterIdLst>
    <p:handoutMasterId r:id="rId17"/>
  </p:handoutMasterIdLst>
  <p:sldIdLst>
    <p:sldId id="265" r:id="rId2"/>
    <p:sldId id="324" r:id="rId3"/>
    <p:sldId id="327" r:id="rId4"/>
    <p:sldId id="328" r:id="rId5"/>
    <p:sldId id="329" r:id="rId6"/>
    <p:sldId id="330" r:id="rId7"/>
    <p:sldId id="331" r:id="rId8"/>
    <p:sldId id="333" r:id="rId9"/>
    <p:sldId id="332" r:id="rId10"/>
    <p:sldId id="334" r:id="rId11"/>
    <p:sldId id="335" r:id="rId12"/>
    <p:sldId id="336" r:id="rId13"/>
    <p:sldId id="337" r:id="rId14"/>
    <p:sldId id="263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778" y="8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 Learning for Industrial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Task 1 “Predicting city status”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0E16F-5071-3EF0-C54B-3D3487D147C3}"/>
              </a:ext>
            </a:extLst>
          </p:cNvPr>
          <p:cNvSpPr txBox="1"/>
          <p:nvPr/>
        </p:nvSpPr>
        <p:spPr>
          <a:xfrm>
            <a:off x="5628442" y="4208016"/>
            <a:ext cx="4287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 Ivan Smirnov</a:t>
            </a:r>
          </a:p>
          <a:p>
            <a:r>
              <a:rPr lang="en-US" dirty="0">
                <a:solidFill>
                  <a:schemeClr val="bg1"/>
                </a:solidFill>
              </a:rPr>
              <a:t>Group J42332c</a:t>
            </a:r>
            <a:endParaRPr lang="ru-RU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69D8-80EF-8440-A6BB-28E35511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155E63-7EA0-D393-ECB8-129E88D4F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88" y="1303331"/>
            <a:ext cx="2797003" cy="1009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5DBB6-EAF4-F70C-DDCC-BDE6883F9400}"/>
              </a:ext>
            </a:extLst>
          </p:cNvPr>
          <p:cNvSpPr txBox="1"/>
          <p:nvPr/>
        </p:nvSpPr>
        <p:spPr>
          <a:xfrm>
            <a:off x="1599015" y="2312559"/>
            <a:ext cx="174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AutoML</a:t>
            </a:r>
            <a:r>
              <a:rPr lang="en-US" dirty="0"/>
              <a:t> solution</a:t>
            </a:r>
            <a:endParaRPr lang="ru-RU" dirty="0"/>
          </a:p>
        </p:txBody>
      </p:sp>
      <p:pic>
        <p:nvPicPr>
          <p:cNvPr id="2054" name="Picture 6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3183A246-6524-AA71-D1DF-4DB0C7918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21" y="1101729"/>
            <a:ext cx="2611800" cy="13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2891E1-0220-A736-20EE-819A668E1385}"/>
              </a:ext>
            </a:extLst>
          </p:cNvPr>
          <p:cNvSpPr txBox="1"/>
          <p:nvPr/>
        </p:nvSpPr>
        <p:spPr>
          <a:xfrm>
            <a:off x="4674477" y="2306307"/>
            <a:ext cx="286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Gradient boosting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01C0A-17C9-4063-3E91-B56388317298}"/>
              </a:ext>
            </a:extLst>
          </p:cNvPr>
          <p:cNvSpPr txBox="1"/>
          <p:nvPr/>
        </p:nvSpPr>
        <p:spPr>
          <a:xfrm>
            <a:off x="3035778" y="3479061"/>
            <a:ext cx="3072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Was solving regression task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B8C7B3-7CDE-B44C-877D-9433E49E4B0A}"/>
              </a:ext>
            </a:extLst>
          </p:cNvPr>
          <p:cNvSpPr txBox="1"/>
          <p:nvPr/>
        </p:nvSpPr>
        <p:spPr>
          <a:xfrm>
            <a:off x="8158579" y="428975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3060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69D8-80EF-8440-A6BB-28E35511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Metrics</a:t>
            </a:r>
            <a:endParaRPr lang="ru-RU" dirty="0"/>
          </a:p>
        </p:txBody>
      </p:sp>
      <p:graphicFrame>
        <p:nvGraphicFramePr>
          <p:cNvPr id="3" name="Таблица 4">
            <a:extLst>
              <a:ext uri="{FF2B5EF4-FFF2-40B4-BE49-F238E27FC236}">
                <a16:creationId xmlns:a16="http://schemas.microsoft.com/office/drawing/2014/main" id="{B66D6E8D-CAA4-9F9D-C66D-41EA8ECA9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94159"/>
              </p:ext>
            </p:extLst>
          </p:nvPr>
        </p:nvGraphicFramePr>
        <p:xfrm>
          <a:off x="1284303" y="1466850"/>
          <a:ext cx="6096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0469750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307496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32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BaseLine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3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FEDOT (</a:t>
                      </a:r>
                      <a:r>
                        <a:rPr lang="en-US" dirty="0" err="1"/>
                        <a:t>rfr</a:t>
                      </a:r>
                      <a:r>
                        <a:rPr lang="en-US" dirty="0"/>
                        <a:t>, scaling)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97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LighGBM</a:t>
                      </a:r>
                      <a:r>
                        <a:rPr lang="en-US" dirty="0"/>
                        <a:t> + features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4.27</a:t>
                      </a:r>
                      <a:endParaRPr lang="ru-RU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LightGBM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1.58</a:t>
                      </a:r>
                      <a:endParaRPr lang="ru-RU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4184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4C6B2E-C16D-D304-9B86-D69DD7D5B0C2}"/>
              </a:ext>
            </a:extLst>
          </p:cNvPr>
          <p:cNvSpPr txBox="1"/>
          <p:nvPr/>
        </p:nvSpPr>
        <p:spPr>
          <a:xfrm>
            <a:off x="8158579" y="428975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0067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69D8-80EF-8440-A6BB-28E35511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Predictions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30554F-C617-F64E-FA9C-04D5D0E1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56444"/>
            <a:ext cx="6824382" cy="11671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0D4473-9D70-F863-04D2-4D6307BB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72" y="2336120"/>
            <a:ext cx="6720210" cy="1167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F5F531-195B-4898-6551-3D7FE7C6271C}"/>
              </a:ext>
            </a:extLst>
          </p:cNvPr>
          <p:cNvSpPr txBox="1"/>
          <p:nvPr/>
        </p:nvSpPr>
        <p:spPr>
          <a:xfrm>
            <a:off x="8007658" y="4289754"/>
            <a:ext cx="49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510D42-69A6-2ABA-4429-52B0BD8D6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2" y="3524402"/>
            <a:ext cx="6720211" cy="12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34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69D8-80EF-8440-A6BB-28E35511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63BD84-57E8-4898-C0AD-27A409D3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01" y="1340529"/>
            <a:ext cx="3529009" cy="2396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1F3844-5DEF-97E8-2697-A57A15AA3E34}"/>
              </a:ext>
            </a:extLst>
          </p:cNvPr>
          <p:cNvSpPr txBox="1"/>
          <p:nvPr/>
        </p:nvSpPr>
        <p:spPr>
          <a:xfrm>
            <a:off x="799397" y="3739185"/>
            <a:ext cx="329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most popular place. Time: </a:t>
            </a:r>
            <a:r>
              <a:rPr lang="ru-RU" b="0" i="0" dirty="0">
                <a:effectLst/>
                <a:latin typeface="Consolas" panose="020B0609020204030204" pitchFamily="49" charset="0"/>
              </a:rPr>
              <a:t>2020-02-15 14:00:00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CC4154-9819-5BAC-0EC1-6926699A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0528"/>
            <a:ext cx="3983697" cy="23969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4F4425-6ABD-0C30-0686-8D85A726A97C}"/>
              </a:ext>
            </a:extLst>
          </p:cNvPr>
          <p:cNvSpPr txBox="1"/>
          <p:nvPr/>
        </p:nvSpPr>
        <p:spPr>
          <a:xfrm>
            <a:off x="4823824" y="3756940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least popular place. Time: </a:t>
            </a:r>
            <a:r>
              <a:rPr lang="ru-RU" b="0" i="0" dirty="0">
                <a:effectLst/>
                <a:latin typeface="Consolas" panose="020B0609020204030204" pitchFamily="49" charset="0"/>
              </a:rPr>
              <a:t>2020-02-09 09:00:00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AC1DDB-F50A-FF03-03A9-0180C6DD5369}"/>
              </a:ext>
            </a:extLst>
          </p:cNvPr>
          <p:cNvSpPr txBox="1"/>
          <p:nvPr/>
        </p:nvSpPr>
        <p:spPr>
          <a:xfrm>
            <a:off x="1562267" y="4358830"/>
            <a:ext cx="219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Predicted: 28.0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314F0-D324-3329-D777-34D46B890CD8}"/>
              </a:ext>
            </a:extLst>
          </p:cNvPr>
          <p:cNvSpPr txBox="1"/>
          <p:nvPr/>
        </p:nvSpPr>
        <p:spPr>
          <a:xfrm>
            <a:off x="5780639" y="4358830"/>
            <a:ext cx="219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Predicted: 1.58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8524A-5654-1E10-C4ED-CEA28081A375}"/>
              </a:ext>
            </a:extLst>
          </p:cNvPr>
          <p:cNvSpPr txBox="1"/>
          <p:nvPr/>
        </p:nvSpPr>
        <p:spPr>
          <a:xfrm>
            <a:off x="8007658" y="4289754"/>
            <a:ext cx="49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13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62718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a dataset of one popular social network that includes more than 8.5 million records with meta-information of publications over 13 months (January 2019 to February 2020).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publication is described by the following meta-information: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Geoposition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coordinates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Timestamps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information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to predict the number of publications in each 250x250 meter polygon for each hour 4 weeks (28 days) ahead of the last publication in the training set.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1074F-F133-50A1-6F53-F0BCE0B2741E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Analyze and preprocess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Find special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Compare different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Make the </a:t>
            </a:r>
            <a:r>
              <a:rPr lang="en-US" sz="1800" dirty="0" err="1"/>
              <a:t>forecastings</a:t>
            </a:r>
            <a:r>
              <a:rPr lang="en-US" sz="1800" dirty="0"/>
              <a:t> for the new data</a:t>
            </a:r>
            <a:endParaRPr lang="ru-RU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23D1F-2562-0A85-99F1-2B4F2D92918C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3111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analyze and preprocessing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42E8FF-F456-9336-1D40-E0141929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37" y="1047566"/>
            <a:ext cx="3549998" cy="3048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0A1D7-7DE3-0E7C-DFEF-61D3A1938896}"/>
              </a:ext>
            </a:extLst>
          </p:cNvPr>
          <p:cNvSpPr txBox="1"/>
          <p:nvPr/>
        </p:nvSpPr>
        <p:spPr>
          <a:xfrm>
            <a:off x="4120309" y="4104811"/>
            <a:ext cx="3754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Polygon of administrative boundaries from OpenStreetMap</a:t>
            </a:r>
            <a:endParaRPr lang="ru-R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130B8-04D3-FE09-A9CA-520692082CB7}"/>
              </a:ext>
            </a:extLst>
          </p:cNvPr>
          <p:cNvSpPr txBox="1"/>
          <p:nvPr/>
        </p:nvSpPr>
        <p:spPr>
          <a:xfrm>
            <a:off x="719091" y="1269507"/>
            <a:ext cx="269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drop geographical outliers (not in St. Peterburg boundaries) was used Open Street Map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B6817-333E-0D70-F60C-CA7A1A13A056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2494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69D8-80EF-8440-A6BB-28E35511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analyze and preprocessing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BEEB69-B012-DDB8-2FAB-6F9FC5AE67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0916" y="1129860"/>
            <a:ext cx="5418717" cy="29538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74C4E-901F-C3ED-C1E5-693599C8FCA1}"/>
              </a:ext>
            </a:extLst>
          </p:cNvPr>
          <p:cNvSpPr txBox="1"/>
          <p:nvPr/>
        </p:nvSpPr>
        <p:spPr>
          <a:xfrm>
            <a:off x="5959633" y="1198485"/>
            <a:ext cx="2077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see, some anomalies in number of posts by area distribution.</a:t>
            </a:r>
          </a:p>
          <a:p>
            <a:r>
              <a:rPr lang="en-US" dirty="0"/>
              <a:t>It can relate to popularity of the places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194C5-80AA-4DFF-ABD8-B0756FBD1B75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3606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69D8-80EF-8440-A6BB-28E35511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analyze and preprocessing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D70395-609A-34E3-BDE2-6271FAA5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365" y="1187507"/>
            <a:ext cx="5127826" cy="3399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D0822C-1B54-4A59-F792-EB93EC28147B}"/>
              </a:ext>
            </a:extLst>
          </p:cNvPr>
          <p:cNvSpPr txBox="1"/>
          <p:nvPr/>
        </p:nvSpPr>
        <p:spPr>
          <a:xfrm>
            <a:off x="457200" y="1187505"/>
            <a:ext cx="23392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Popular places with total number of posts &gt; 75000: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300th anniversary park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Sevkabel</a:t>
            </a:r>
            <a:r>
              <a:rPr lang="en-US" sz="1600" dirty="0"/>
              <a:t> Port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Google Sans"/>
              </a:rPr>
              <a:t>New Holland Island</a:t>
            </a:r>
            <a:endParaRPr lang="ru-RU" sz="1600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2124"/>
                </a:solidFill>
                <a:latin typeface="Google Sans"/>
              </a:rPr>
              <a:t>Place near by </a:t>
            </a:r>
            <a:r>
              <a:rPr lang="en-US" sz="1600" dirty="0" err="1">
                <a:solidFill>
                  <a:srgbClr val="202124"/>
                </a:solidFill>
                <a:latin typeface="Google Sans"/>
              </a:rPr>
              <a:t>Birjevoy</a:t>
            </a:r>
            <a:r>
              <a:rPr lang="en-US" sz="1600" dirty="0">
                <a:solidFill>
                  <a:srgbClr val="202124"/>
                </a:solidFill>
                <a:latin typeface="Google Sans"/>
              </a:rPr>
              <a:t> bridge and Stadium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Hermitage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Saint Isaac's Cathedral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CFB5C-268D-7786-DEF6-C794ADCA3480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3880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69D8-80EF-8440-A6BB-28E35511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analyze and preprocessing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56BE35-680F-107F-62C2-874E5F00D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73" y="1144811"/>
            <a:ext cx="4714295" cy="3457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95EFB-1224-257E-9DAC-BCE50F584AC1}"/>
              </a:ext>
            </a:extLst>
          </p:cNvPr>
          <p:cNvSpPr txBox="1"/>
          <p:nvPr/>
        </p:nvSpPr>
        <p:spPr>
          <a:xfrm>
            <a:off x="2818660" y="4497693"/>
            <a:ext cx="35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features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4445C-13EA-6E56-50D5-F3528BE613EB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0699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69D8-80EF-8440-A6BB-28E35511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features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06546-BEFE-47A6-911A-3BBC8C88B3E5}"/>
              </a:ext>
            </a:extLst>
          </p:cNvPr>
          <p:cNvSpPr txBox="1"/>
          <p:nvPr/>
        </p:nvSpPr>
        <p:spPr>
          <a:xfrm>
            <a:off x="710213" y="1287261"/>
            <a:ext cx="6418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Holidays – categorical feature. Information obtained from holidays lib extended with St. Petersburg’s special dates: City day and Scarlet Sails.</a:t>
            </a:r>
          </a:p>
          <a:p>
            <a:r>
              <a:rPr lang="en-US" dirty="0"/>
              <a:t>Weekend – categorical feature informs about weekend status</a:t>
            </a:r>
          </a:p>
          <a:p>
            <a:r>
              <a:rPr lang="en-US" dirty="0"/>
              <a:t>Relations between every message meta data (emoji, tag, etc.) and total amount of messages in every location.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7B18E-2DA2-0039-57CC-A17B75E57356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5080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E69D8-80EF-8440-A6BB-28E35511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analyze and preprocessing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B68EF6-D370-5103-40B7-889EA981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43" y="1396568"/>
            <a:ext cx="4326629" cy="2749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E388CD-985C-D6F8-C90F-2E4469204B0F}"/>
              </a:ext>
            </a:extLst>
          </p:cNvPr>
          <p:cNvSpPr txBox="1"/>
          <p:nvPr/>
        </p:nvSpPr>
        <p:spPr>
          <a:xfrm>
            <a:off x="993942" y="4057096"/>
            <a:ext cx="392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number of posts by hour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90807-C333-6E81-B503-F0E4D3ECFBE5}"/>
              </a:ext>
            </a:extLst>
          </p:cNvPr>
          <p:cNvSpPr txBox="1"/>
          <p:nvPr/>
        </p:nvSpPr>
        <p:spPr>
          <a:xfrm>
            <a:off x="5166803" y="1396568"/>
            <a:ext cx="2672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10.6% </a:t>
            </a:r>
            <a:r>
              <a:rPr lang="en-US" sz="2000" dirty="0"/>
              <a:t>- part of the weekend’s posts in total amount of posts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53F81-577D-719C-BEC7-9C612059BFA1}"/>
              </a:ext>
            </a:extLst>
          </p:cNvPr>
          <p:cNvSpPr txBox="1"/>
          <p:nvPr/>
        </p:nvSpPr>
        <p:spPr>
          <a:xfrm>
            <a:off x="8158579" y="428975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954769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5585</TotalTime>
  <Words>354</Words>
  <Application>Microsoft Office PowerPoint</Application>
  <PresentationFormat>Экран (16:9)</PresentationFormat>
  <Paragraphs>72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ALS Gorizont Bold Expanded</vt:lpstr>
      <vt:lpstr>Arial</vt:lpstr>
      <vt:lpstr>Calibri</vt:lpstr>
      <vt:lpstr>Consolas</vt:lpstr>
      <vt:lpstr>Golos Text</vt:lpstr>
      <vt:lpstr>Golos Text DemiBold</vt:lpstr>
      <vt:lpstr>Google Sans</vt:lpstr>
      <vt:lpstr>Symbol</vt:lpstr>
      <vt:lpstr>Тема1</vt:lpstr>
      <vt:lpstr>Machine Learning for Industrial Data Task 1 “Predicting city status”</vt:lpstr>
      <vt:lpstr>Task</vt:lpstr>
      <vt:lpstr>Tasks</vt:lpstr>
      <vt:lpstr>Data analyze and preprocessing</vt:lpstr>
      <vt:lpstr>Data analyze and preprocessing</vt:lpstr>
      <vt:lpstr>Data analyze and preprocessing</vt:lpstr>
      <vt:lpstr>Data analyze and preprocessing</vt:lpstr>
      <vt:lpstr>Additional features</vt:lpstr>
      <vt:lpstr>Data analyze and preprocessing</vt:lpstr>
      <vt:lpstr>Models</vt:lpstr>
      <vt:lpstr>Metrics</vt:lpstr>
      <vt:lpstr>Predictions</vt:lpstr>
      <vt:lpstr>Predictions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Смирнов Иван Захарович</cp:lastModifiedBy>
  <cp:revision>118</cp:revision>
  <dcterms:created xsi:type="dcterms:W3CDTF">2014-06-27T12:30:22Z</dcterms:created>
  <dcterms:modified xsi:type="dcterms:W3CDTF">2022-11-19T10:34:51Z</dcterms:modified>
</cp:coreProperties>
</file>